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sldIdLst>
    <p:sldId id="256" r:id="rId3"/>
    <p:sldId id="325" r:id="rId4"/>
    <p:sldId id="257" r:id="rId5"/>
    <p:sldId id="319" r:id="rId6"/>
    <p:sldId id="304" r:id="rId7"/>
    <p:sldId id="305" r:id="rId8"/>
    <p:sldId id="316" r:id="rId9"/>
    <p:sldId id="321" r:id="rId10"/>
    <p:sldId id="326" r:id="rId11"/>
    <p:sldId id="327" r:id="rId12"/>
    <p:sldId id="328" r:id="rId13"/>
    <p:sldId id="258" r:id="rId14"/>
    <p:sldId id="329" r:id="rId15"/>
    <p:sldId id="31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Пользователь" initials="П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82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0-02-10T19:37:57.577" idx="2">
    <p:pos x="10" y="10"/>
    <p:text/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9080-90A8-443C-B272-39E73D3414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77AE1-8473-4C1C-A2F8-F83CF9956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8332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9080-90A8-443C-B272-39E73D3414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77AE1-8473-4C1C-A2F8-F83CF9956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1897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9080-90A8-443C-B272-39E73D3414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77AE1-8473-4C1C-A2F8-F83CF9956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765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9080-90A8-443C-B272-39E73D3414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77AE1-8473-4C1C-A2F8-F83CF9956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3741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9080-90A8-443C-B272-39E73D3414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77AE1-8473-4C1C-A2F8-F83CF9956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519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9080-90A8-443C-B272-39E73D3414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77AE1-8473-4C1C-A2F8-F83CF9956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524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9080-90A8-443C-B272-39E73D3414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77AE1-8473-4C1C-A2F8-F83CF9956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5819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9080-90A8-443C-B272-39E73D3414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77AE1-8473-4C1C-A2F8-F83CF9956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873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9080-90A8-443C-B272-39E73D3414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77AE1-8473-4C1C-A2F8-F83CF9956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5831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9080-90A8-443C-B272-39E73D3414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77AE1-8473-4C1C-A2F8-F83CF9956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0657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9080-90A8-443C-B272-39E73D3414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77AE1-8473-4C1C-A2F8-F83CF9956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102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09080-90A8-443C-B272-39E73D34146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06.09.2022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B77AE1-8473-4C1C-A2F8-F83CF99560A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40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07704" y="188640"/>
            <a:ext cx="6172200" cy="189436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СУПЕРВІЗІЯ В СУЧАСНОМУ ОСВІТНЬОМУ КОНТЕКСТІ. НОРМАТИВНО - ПРАВОВЕ ЗАБЕЗПЕЧЕННЯ.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844824"/>
            <a:ext cx="6545915" cy="33055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27045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34934" y="1818357"/>
            <a:ext cx="8003232" cy="442108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uk-UA" b="1" i="1" u="sng" dirty="0" smtClean="0">
                <a:solidFill>
                  <a:schemeClr val="bg2">
                    <a:lumMod val="25000"/>
                  </a:schemeClr>
                </a:solidFill>
              </a:rPr>
              <a:t>індивідуальна</a:t>
            </a:r>
            <a:r>
              <a:rPr lang="uk-UA" dirty="0">
                <a:solidFill>
                  <a:schemeClr val="bg2">
                    <a:lumMod val="25000"/>
                  </a:schemeClr>
                </a:solidFill>
              </a:rPr>
              <a:t>,  що  передбачає  здійснення  одного  чи  кількох  наставницьких </a:t>
            </a:r>
            <a:r>
              <a:rPr lang="uk-UA" dirty="0" smtClean="0">
                <a:solidFill>
                  <a:schemeClr val="bg2">
                    <a:lumMod val="25000"/>
                  </a:schemeClr>
                </a:solidFill>
              </a:rPr>
              <a:t>циклів  </a:t>
            </a:r>
            <a:r>
              <a:rPr lang="uk-UA" dirty="0">
                <a:solidFill>
                  <a:schemeClr val="bg2">
                    <a:lumMod val="25000"/>
                  </a:schemeClr>
                </a:solidFill>
              </a:rPr>
              <a:t>(бесіда  з  планування,  спостереження,  бесіда  з  рефлексії,  створення </a:t>
            </a:r>
            <a:r>
              <a:rPr lang="uk-UA" dirty="0" smtClean="0">
                <a:solidFill>
                  <a:schemeClr val="bg2">
                    <a:lumMod val="25000"/>
                  </a:schemeClr>
                </a:solidFill>
              </a:rPr>
              <a:t>плану </a:t>
            </a:r>
            <a:r>
              <a:rPr lang="uk-UA" dirty="0">
                <a:solidFill>
                  <a:schemeClr val="bg2">
                    <a:lumMod val="25000"/>
                  </a:schemeClr>
                </a:solidFill>
              </a:rPr>
              <a:t>професійного розвитку);   </a:t>
            </a:r>
          </a:p>
          <a:p>
            <a:pPr>
              <a:buFont typeface="Wingdings" pitchFamily="2" charset="2"/>
              <a:buChar char="Ø"/>
            </a:pPr>
            <a:r>
              <a:rPr lang="uk-UA" b="1" i="1" u="sng" dirty="0">
                <a:solidFill>
                  <a:schemeClr val="bg2">
                    <a:lumMod val="25000"/>
                  </a:schemeClr>
                </a:solidFill>
              </a:rPr>
              <a:t>г</a:t>
            </a:r>
            <a:r>
              <a:rPr lang="uk-UA" b="1" i="1" u="sng" dirty="0" smtClean="0">
                <a:solidFill>
                  <a:schemeClr val="bg2">
                    <a:lumMod val="25000"/>
                  </a:schemeClr>
                </a:solidFill>
              </a:rPr>
              <a:t>рупова</a:t>
            </a:r>
            <a:r>
              <a:rPr lang="uk-UA" dirty="0" smtClean="0">
                <a:solidFill>
                  <a:schemeClr val="bg2">
                    <a:lumMod val="25000"/>
                  </a:schemeClr>
                </a:solidFill>
              </a:rPr>
              <a:t> (</a:t>
            </a:r>
            <a:r>
              <a:rPr lang="uk-UA" dirty="0" err="1" smtClean="0">
                <a:solidFill>
                  <a:schemeClr val="bg2">
                    <a:lumMod val="25000"/>
                  </a:schemeClr>
                </a:solidFill>
              </a:rPr>
              <a:t>інтервізія</a:t>
            </a:r>
            <a:r>
              <a:rPr lang="uk-UA" dirty="0" smtClean="0">
                <a:solidFill>
                  <a:schemeClr val="bg2">
                    <a:lumMod val="25000"/>
                  </a:schemeClr>
                </a:solidFill>
              </a:rPr>
              <a:t>),  </a:t>
            </a:r>
            <a:r>
              <a:rPr lang="uk-UA" dirty="0">
                <a:solidFill>
                  <a:schemeClr val="bg2">
                    <a:lumMod val="25000"/>
                  </a:schemeClr>
                </a:solidFill>
              </a:rPr>
              <a:t>що  передбачає  спільне  обговорення,  обмін  досвідом  і  аналіз </a:t>
            </a:r>
            <a:r>
              <a:rPr lang="uk-UA" dirty="0" smtClean="0">
                <a:solidFill>
                  <a:schemeClr val="bg2">
                    <a:lumMod val="25000"/>
                  </a:schemeClr>
                </a:solidFill>
              </a:rPr>
              <a:t>результатів </a:t>
            </a:r>
            <a:r>
              <a:rPr lang="uk-UA" dirty="0">
                <a:solidFill>
                  <a:schemeClr val="bg2">
                    <a:lumMod val="25000"/>
                  </a:schemeClr>
                </a:solidFill>
              </a:rPr>
              <a:t>діяльності професійних груп з метою підтримки і </a:t>
            </a:r>
            <a:r>
              <a:rPr lang="uk-UA" dirty="0" smtClean="0">
                <a:solidFill>
                  <a:schemeClr val="bg2">
                    <a:lumMod val="25000"/>
                  </a:schemeClr>
                </a:solidFill>
              </a:rPr>
              <a:t>прогнозування подальшого </a:t>
            </a:r>
            <a:r>
              <a:rPr lang="uk-UA" dirty="0">
                <a:solidFill>
                  <a:schemeClr val="bg2">
                    <a:lumMod val="25000"/>
                  </a:schemeClr>
                </a:solidFill>
              </a:rPr>
              <a:t>професійного розвитку учасників освітнього процесу. </a:t>
            </a:r>
            <a:r>
              <a:rPr lang="uk-UA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28111" y="115294"/>
            <a:ext cx="6785024" cy="526369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Якою може бути </a:t>
            </a:r>
            <a:r>
              <a:rPr lang="uk-UA" sz="32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супервізія</a:t>
            </a:r>
            <a:r>
              <a:rPr lang="uk-UA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636912"/>
            <a:ext cx="1196405" cy="134949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8110" y="1271938"/>
            <a:ext cx="84483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i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Супервізія</a:t>
            </a:r>
            <a:r>
              <a:rPr lang="uk-UA" sz="2800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може </a:t>
            </a:r>
            <a:r>
              <a:rPr lang="uk-UA" sz="2800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здійснюватись у кількох </a:t>
            </a:r>
            <a:r>
              <a:rPr lang="uk-UA" sz="2800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формах: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anose="0204050205050503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641663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err="1">
                <a:solidFill>
                  <a:schemeClr val="bg2">
                    <a:lumMod val="25000"/>
                  </a:schemeClr>
                </a:solidFill>
              </a:rPr>
              <a:t>Супервізія</a:t>
            </a:r>
            <a:r>
              <a:rPr lang="uk-UA" b="1" dirty="0">
                <a:solidFill>
                  <a:schemeClr val="bg2">
                    <a:lumMod val="25000"/>
                  </a:schemeClr>
                </a:solidFill>
              </a:rPr>
              <a:t> проводиться за напрямами, пов’язаними з професійним стандартом вчителя початкових класів Нової української школи.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5" t="12141" r="6115" b="13955"/>
          <a:stretch/>
        </p:blipFill>
        <p:spPr>
          <a:xfrm>
            <a:off x="5202937" y="5230368"/>
            <a:ext cx="1929384" cy="1289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857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Хто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суперв</a:t>
            </a:r>
            <a:r>
              <a:rPr lang="en-US" dirty="0"/>
              <a:t>i</a:t>
            </a:r>
            <a:r>
              <a:rPr lang="ru-RU" dirty="0" err="1"/>
              <a:t>зором</a:t>
            </a:r>
            <a:r>
              <a:rPr lang="ru-RU" dirty="0"/>
              <a:t>?</a:t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uk-UA" dirty="0" smtClean="0"/>
              <a:t>Фахівці, які мають вищу педагогічну освіту не нижче другого магістерського рівня (</a:t>
            </a:r>
            <a:r>
              <a:rPr lang="uk-UA" dirty="0" err="1" smtClean="0"/>
              <a:t>рівня</a:t>
            </a:r>
            <a:r>
              <a:rPr lang="uk-UA" dirty="0" smtClean="0"/>
              <a:t> «спеціаліст»), а також є тренерами, </a:t>
            </a:r>
            <a:r>
              <a:rPr lang="uk-UA" dirty="0" err="1" smtClean="0"/>
              <a:t>тренерами</a:t>
            </a:r>
            <a:r>
              <a:rPr lang="uk-UA" dirty="0" smtClean="0"/>
              <a:t> – педагогами та/або працюють на посаді методиста, викладача у закладах післядипломної педагогічної освіти, фахівцями методичних служб, директором або заступником директора з навчально-виховної роботи ЗЗСО.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9" t="3153" r="8462" b="17118"/>
          <a:stretch/>
        </p:blipFill>
        <p:spPr>
          <a:xfrm>
            <a:off x="3203848" y="4568568"/>
            <a:ext cx="3041435" cy="2289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79448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Нормативно-</a:t>
            </a:r>
            <a:r>
              <a:rPr lang="ru-RU" dirty="0" err="1"/>
              <a:t>правове</a:t>
            </a:r>
            <a:r>
              <a:rPr lang="ru-RU" dirty="0"/>
              <a:t>  </a:t>
            </a:r>
            <a:r>
              <a:rPr lang="ru-RU" dirty="0" err="1"/>
              <a:t>забезпечення</a:t>
            </a:r>
            <a:r>
              <a:rPr lang="ru-RU" dirty="0"/>
              <a:t>  </a:t>
            </a:r>
            <a:r>
              <a:rPr lang="ru-RU" dirty="0" err="1"/>
              <a:t>наставництва</a:t>
            </a:r>
            <a:r>
              <a:rPr lang="ru-RU" dirty="0"/>
              <a:t>  і  </a:t>
            </a:r>
            <a:r>
              <a:rPr lang="ru-RU" dirty="0" err="1"/>
              <a:t>проведення</a:t>
            </a:r>
            <a:r>
              <a:rPr lang="ru-RU" dirty="0"/>
              <a:t>  </a:t>
            </a:r>
            <a:r>
              <a:rPr lang="ru-RU" dirty="0" err="1"/>
              <a:t>супервізії</a:t>
            </a:r>
            <a:r>
              <a:rPr lang="ru-RU" dirty="0"/>
              <a:t>: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124744"/>
            <a:ext cx="7467600" cy="547260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 err="1" smtClean="0"/>
              <a:t>Конституція</a:t>
            </a:r>
            <a:r>
              <a:rPr lang="ru-RU" dirty="0" smtClean="0"/>
              <a:t> </a:t>
            </a:r>
            <a:r>
              <a:rPr lang="ru-RU" dirty="0" err="1"/>
              <a:t>України</a:t>
            </a:r>
            <a:r>
              <a:rPr lang="ru-RU" dirty="0"/>
              <a:t>; 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err="1" smtClean="0"/>
              <a:t>Закони</a:t>
            </a:r>
            <a:r>
              <a:rPr lang="ru-RU" dirty="0" smtClean="0"/>
              <a:t> </a:t>
            </a:r>
            <a:r>
              <a:rPr lang="ru-RU" dirty="0" err="1"/>
              <a:t>України</a:t>
            </a:r>
            <a:r>
              <a:rPr lang="ru-RU" dirty="0"/>
              <a:t>: «Про </a:t>
            </a:r>
            <a:r>
              <a:rPr lang="ru-RU" dirty="0" err="1"/>
              <a:t>освіту</a:t>
            </a:r>
            <a:r>
              <a:rPr lang="ru-RU" dirty="0"/>
              <a:t>», «Про </a:t>
            </a:r>
            <a:r>
              <a:rPr lang="ru-RU" dirty="0" err="1"/>
              <a:t>вищу</a:t>
            </a:r>
            <a:r>
              <a:rPr lang="ru-RU" dirty="0"/>
              <a:t> </a:t>
            </a:r>
            <a:r>
              <a:rPr lang="ru-RU" dirty="0" err="1"/>
              <a:t>освіту</a:t>
            </a:r>
            <a:r>
              <a:rPr lang="ru-RU" dirty="0"/>
              <a:t>», «Про </a:t>
            </a:r>
            <a:r>
              <a:rPr lang="ru-RU" dirty="0" err="1" smtClean="0"/>
              <a:t>загальну</a:t>
            </a:r>
            <a:r>
              <a:rPr lang="ru-RU" dirty="0" smtClean="0"/>
              <a:t> </a:t>
            </a:r>
            <a:r>
              <a:rPr lang="ru-RU" dirty="0" err="1"/>
              <a:t>середню</a:t>
            </a:r>
            <a:r>
              <a:rPr lang="ru-RU" dirty="0"/>
              <a:t> </a:t>
            </a:r>
            <a:r>
              <a:rPr lang="ru-RU" dirty="0" err="1"/>
              <a:t>освіту</a:t>
            </a:r>
            <a:r>
              <a:rPr lang="ru-RU" dirty="0"/>
              <a:t>»; 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Постанова </a:t>
            </a:r>
            <a:r>
              <a:rPr lang="ru-RU" dirty="0" err="1"/>
              <a:t>Кабінету</a:t>
            </a:r>
            <a:r>
              <a:rPr lang="ru-RU" dirty="0"/>
              <a:t> </a:t>
            </a:r>
            <a:r>
              <a:rPr lang="ru-RU" dirty="0" err="1"/>
              <a:t>Міністрів</a:t>
            </a:r>
            <a:r>
              <a:rPr lang="ru-RU" dirty="0"/>
              <a:t> </a:t>
            </a:r>
            <a:r>
              <a:rPr lang="ru-RU" dirty="0" err="1" smtClean="0"/>
              <a:t>України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/>
              <a:t>21 лютого 2018 року № 87 «Про </a:t>
            </a:r>
            <a:r>
              <a:rPr lang="ru-RU" dirty="0" err="1"/>
              <a:t>затвердження</a:t>
            </a:r>
            <a:r>
              <a:rPr lang="ru-RU" dirty="0"/>
              <a:t> </a:t>
            </a:r>
            <a:r>
              <a:rPr lang="ru-RU" dirty="0" smtClean="0"/>
              <a:t>Державного </a:t>
            </a:r>
            <a:r>
              <a:rPr lang="ru-RU" dirty="0"/>
              <a:t>стандарту </a:t>
            </a:r>
            <a:r>
              <a:rPr lang="ru-RU" dirty="0" err="1"/>
              <a:t>початкової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»; 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err="1" smtClean="0"/>
              <a:t>Типове</a:t>
            </a:r>
            <a:r>
              <a:rPr lang="ru-RU" dirty="0" smtClean="0"/>
              <a:t>  </a:t>
            </a:r>
            <a:r>
              <a:rPr lang="ru-RU" dirty="0" err="1"/>
              <a:t>положення</a:t>
            </a:r>
            <a:r>
              <a:rPr lang="ru-RU" dirty="0"/>
              <a:t>  про  </a:t>
            </a:r>
            <a:r>
              <a:rPr lang="ru-RU" dirty="0" err="1"/>
              <a:t>проведення</a:t>
            </a:r>
            <a:r>
              <a:rPr lang="ru-RU" dirty="0"/>
              <a:t>  </a:t>
            </a:r>
            <a:r>
              <a:rPr lang="ru-RU" dirty="0" err="1"/>
              <a:t>супервізії</a:t>
            </a:r>
            <a:r>
              <a:rPr lang="ru-RU" dirty="0"/>
              <a:t> </a:t>
            </a:r>
            <a:r>
              <a:rPr lang="ru-RU" dirty="0" err="1" smtClean="0"/>
              <a:t>впровадження</a:t>
            </a:r>
            <a:r>
              <a:rPr lang="ru-RU" dirty="0" smtClean="0"/>
              <a:t>  </a:t>
            </a:r>
            <a:r>
              <a:rPr lang="ru-RU" dirty="0" err="1"/>
              <a:t>Концепції</a:t>
            </a:r>
            <a:r>
              <a:rPr lang="ru-RU" dirty="0"/>
              <a:t>  «Нова  </a:t>
            </a:r>
            <a:r>
              <a:rPr lang="ru-RU" dirty="0" err="1"/>
              <a:t>українська</a:t>
            </a:r>
            <a:r>
              <a:rPr lang="ru-RU" dirty="0"/>
              <a:t>  школа»,  </a:t>
            </a:r>
            <a:r>
              <a:rPr lang="ru-RU" dirty="0" err="1"/>
              <a:t>затверджене</a:t>
            </a:r>
            <a:r>
              <a:rPr lang="ru-RU" dirty="0"/>
              <a:t> </a:t>
            </a:r>
            <a:r>
              <a:rPr lang="ru-RU" dirty="0" err="1" smtClean="0"/>
              <a:t>Міністерством</a:t>
            </a:r>
            <a:r>
              <a:rPr lang="ru-RU" dirty="0" smtClean="0"/>
              <a:t>  </a:t>
            </a:r>
            <a:r>
              <a:rPr lang="ru-RU" dirty="0" err="1"/>
              <a:t>освіти</a:t>
            </a:r>
            <a:r>
              <a:rPr lang="ru-RU" dirty="0"/>
              <a:t>  і  науки  </a:t>
            </a:r>
            <a:r>
              <a:rPr lang="ru-RU" dirty="0" err="1"/>
              <a:t>України</a:t>
            </a:r>
            <a:r>
              <a:rPr lang="ru-RU" dirty="0"/>
              <a:t>;  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uk-UA" dirty="0" smtClean="0"/>
              <a:t>Наказ МОН від 18.10.2019 року </a:t>
            </a:r>
            <a:r>
              <a:rPr lang="uk-UA" dirty="0"/>
              <a:t>№1313 </a:t>
            </a:r>
            <a:r>
              <a:rPr lang="uk-UA" dirty="0" smtClean="0"/>
              <a:t>«Деякі питання організації та проведення </a:t>
            </a:r>
            <a:r>
              <a:rPr lang="uk-UA" dirty="0" err="1" smtClean="0"/>
              <a:t>супервізії</a:t>
            </a:r>
            <a:r>
              <a:rPr lang="uk-UA" dirty="0" smtClean="0"/>
              <a:t>»;</a:t>
            </a:r>
          </a:p>
          <a:p>
            <a:pPr>
              <a:buFont typeface="Wingdings" pitchFamily="2" charset="2"/>
              <a:buChar char="Ø"/>
            </a:pPr>
            <a:r>
              <a:rPr lang="uk-UA" dirty="0" smtClean="0"/>
              <a:t>Наказ МОН від 04.03.2020 року №346 «Про внесення змін до Програми проведення </a:t>
            </a:r>
            <a:r>
              <a:rPr lang="uk-UA" dirty="0" err="1" smtClean="0"/>
              <a:t>супервізії</a:t>
            </a:r>
            <a:r>
              <a:rPr lang="uk-UA" dirty="0" smtClean="0"/>
              <a:t>».</a:t>
            </a:r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7264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4" y="-12545"/>
            <a:ext cx="3122656" cy="312134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996952"/>
            <a:ext cx="7255718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ston" panose="03000400000000000000" pitchFamily="66" charset="0"/>
              </a:rPr>
              <a:t>Вправа «Коло думок»</a:t>
            </a:r>
            <a:r>
              <a:rPr lang="uk-UA" sz="5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ston" panose="03000400000000000000" pitchFamily="66" charset="0"/>
              </a:rPr>
              <a:t/>
            </a:r>
            <a:br>
              <a:rPr lang="uk-UA" sz="5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ston" panose="03000400000000000000" pitchFamily="66" charset="0"/>
              </a:rPr>
            </a:br>
            <a:r>
              <a:rPr lang="uk-UA" sz="5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ston" panose="03000400000000000000" pitchFamily="66" charset="0"/>
              </a:rPr>
              <a:t>«</a:t>
            </a:r>
            <a:r>
              <a:rPr lang="uk-UA" sz="5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Чому </a:t>
            </a:r>
            <a:r>
              <a:rPr lang="uk-UA" sz="54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супервізія</a:t>
            </a:r>
            <a:r>
              <a:rPr lang="uk-UA" sz="54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uk-UA" sz="5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54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618"/>
          <a:stretch/>
        </p:blipFill>
        <p:spPr>
          <a:xfrm>
            <a:off x="4644008" y="4299792"/>
            <a:ext cx="4496568" cy="2558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096899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0541" y="1340375"/>
            <a:ext cx="4817082" cy="4817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266445" y="404664"/>
            <a:ext cx="712879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5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Дякуємо за увагу</a:t>
            </a:r>
            <a:endParaRPr lang="ru-RU" sz="5400" b="1" cap="none" spc="0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088253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467544" y="764704"/>
            <a:ext cx="7467600" cy="4873752"/>
          </a:xfrm>
        </p:spPr>
        <p:txBody>
          <a:bodyPr/>
          <a:lstStyle/>
          <a:p>
            <a:r>
              <a:rPr lang="uk-UA" b="1" i="1" dirty="0">
                <a:solidFill>
                  <a:srgbClr val="00B050"/>
                </a:solidFill>
              </a:rPr>
              <a:t>Давайте побажаємо один одному щось приємне для </a:t>
            </a:r>
            <a:r>
              <a:rPr lang="uk-UA" b="1" i="1" dirty="0" smtClean="0">
                <a:solidFill>
                  <a:srgbClr val="00B050"/>
                </a:solidFill>
              </a:rPr>
              <a:t>створення позитивного настрою у спільній роботі.</a:t>
            </a:r>
            <a:endParaRPr lang="uk-UA" b="1" i="1" dirty="0">
              <a:solidFill>
                <a:srgbClr val="00B050"/>
              </a:solidFill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855" t="3676" r="3575" b="6829"/>
          <a:stretch/>
        </p:blipFill>
        <p:spPr>
          <a:xfrm>
            <a:off x="2051720" y="3356992"/>
            <a:ext cx="4896544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848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728" y="260648"/>
            <a:ext cx="6172200" cy="598218"/>
          </a:xfrm>
        </p:spPr>
        <p:txBody>
          <a:bodyPr/>
          <a:lstStyle/>
          <a:p>
            <a:pPr algn="ctr"/>
            <a:r>
              <a:rPr lang="uk-UA" dirty="0" smtClean="0"/>
              <a:t>ПЛАН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836712"/>
            <a:ext cx="6984776" cy="2297112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AutoNum type="arabicPeriod"/>
            </a:pPr>
            <a:r>
              <a:rPr lang="uk-UA" sz="2600" dirty="0" smtClean="0"/>
              <a:t>Що таке </a:t>
            </a:r>
            <a:r>
              <a:rPr lang="uk-UA" sz="2600" dirty="0" err="1" smtClean="0"/>
              <a:t>супервізія</a:t>
            </a:r>
            <a:r>
              <a:rPr lang="uk-UA" sz="2600" dirty="0" smtClean="0"/>
              <a:t>?</a:t>
            </a:r>
          </a:p>
          <a:p>
            <a:pPr marL="342900" indent="-342900">
              <a:buAutoNum type="arabicPeriod"/>
            </a:pPr>
            <a:r>
              <a:rPr lang="uk-UA" sz="2600" dirty="0" smtClean="0"/>
              <a:t>Супервізор </a:t>
            </a:r>
            <a:r>
              <a:rPr lang="uk-UA" sz="2600" dirty="0"/>
              <a:t>та </a:t>
            </a:r>
            <a:r>
              <a:rPr lang="uk-UA" sz="2600" dirty="0" err="1" smtClean="0"/>
              <a:t>супервізований</a:t>
            </a:r>
            <a:r>
              <a:rPr lang="uk-UA" sz="2600" dirty="0" smtClean="0"/>
              <a:t> </a:t>
            </a:r>
            <a:r>
              <a:rPr lang="uk-UA" sz="2600" dirty="0"/>
              <a:t>(</a:t>
            </a:r>
            <a:r>
              <a:rPr lang="uk-UA" sz="2600" dirty="0" err="1"/>
              <a:t>супервізант</a:t>
            </a:r>
            <a:r>
              <a:rPr lang="uk-UA" sz="2600" dirty="0" smtClean="0"/>
              <a:t>).</a:t>
            </a:r>
          </a:p>
          <a:p>
            <a:pPr marL="342900" indent="-342900">
              <a:buAutoNum type="arabicPeriod"/>
            </a:pPr>
            <a:r>
              <a:rPr lang="uk-UA" sz="2600" dirty="0" smtClean="0"/>
              <a:t>Мета та завдання </a:t>
            </a:r>
            <a:r>
              <a:rPr lang="uk-UA" sz="2600" dirty="0" err="1" smtClean="0"/>
              <a:t>супервізії</a:t>
            </a:r>
            <a:r>
              <a:rPr lang="uk-UA" sz="2600" dirty="0" smtClean="0"/>
              <a:t>.</a:t>
            </a:r>
          </a:p>
          <a:p>
            <a:pPr marL="342900" indent="-342900">
              <a:buAutoNum type="arabicPeriod"/>
            </a:pPr>
            <a:r>
              <a:rPr lang="uk-UA" sz="2600" dirty="0" smtClean="0"/>
              <a:t>Нормативно - правове забезпечення </a:t>
            </a:r>
            <a:r>
              <a:rPr lang="uk-UA" sz="2600" dirty="0" err="1" smtClean="0"/>
              <a:t>спервізії</a:t>
            </a:r>
            <a:r>
              <a:rPr lang="uk-UA" sz="2600" dirty="0" smtClean="0"/>
              <a:t>.</a:t>
            </a:r>
            <a:r>
              <a:rPr lang="uk-UA" dirty="0" smtClean="0"/>
              <a:t> </a:t>
            </a:r>
          </a:p>
          <a:p>
            <a:pPr marL="342900" indent="-342900">
              <a:buAutoNum type="arabicPeriod"/>
            </a:pPr>
            <a:endParaRPr lang="uk-UA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11760" y="3415540"/>
            <a:ext cx="6264696" cy="3448535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4068717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248" y="4509120"/>
            <a:ext cx="2103554" cy="2219920"/>
          </a:xfrm>
          <a:prstGeom prst="rect">
            <a:avLst/>
          </a:prstGeom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1907704" y="260648"/>
            <a:ext cx="7128792" cy="3312368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None/>
              <a:defRPr kumimoji="0"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None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err="1">
                <a:solidFill>
                  <a:schemeClr val="tx2">
                    <a:lumMod val="50000"/>
                  </a:schemeClr>
                </a:solidFill>
              </a:rPr>
              <a:t>Відомо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</a:rPr>
              <a:t>що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 для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</a:rPr>
              <a:t>впровадження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 будь-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</a:rPr>
              <a:t>яких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</a:rPr>
              <a:t>змін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</a:rPr>
              <a:t>необхідно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</a:rPr>
              <a:t>забезпечити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</a:rPr>
              <a:t>підтримку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.  У 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</a:rPr>
              <a:t>всьому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</a:rPr>
              <a:t>світі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</a:rPr>
              <a:t>таку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</a:rPr>
              <a:t>підтримку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</a:rPr>
              <a:t>надають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</a:rPr>
              <a:t>більш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</a:rPr>
              <a:t>досвідчені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 педагоги-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</a:rPr>
              <a:t>ментори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, наставники,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</a:rPr>
              <a:t>супервізори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</a:rPr>
              <a:t>тощо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Сьогодні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в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Україні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набуває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розвитку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процес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супервізії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як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процес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професійної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підтримки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роботи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вчителя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в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умовах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</a:rPr>
              <a:t>К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онцепції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Нової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української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школи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Саме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цей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процес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може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стати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підготовчим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для тих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вчителів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які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заявлять про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своє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бажання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взяти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участь у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процесі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сертифікації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67744" y="474191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281103" y="4197433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1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)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</a:rPr>
              <a:t>самооцінка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</a:rPr>
              <a:t>вчителя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</a:rPr>
              <a:t>щодо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</a:rPr>
              <a:t>основних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</a:rPr>
              <a:t>складових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</a:rPr>
              <a:t>якісного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</a:rPr>
              <a:t>викладання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 (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</a:rPr>
              <a:t>здійснюється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</a:rPr>
              <a:t>вчителем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); </a:t>
            </a:r>
          </a:p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2)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</a:rPr>
              <a:t>супервізія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/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</a:rPr>
              <a:t>наставництво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 (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</a:rPr>
              <a:t>здійснюється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</a:rPr>
              <a:t>супервізором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);  </a:t>
            </a:r>
          </a:p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3)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</a:rPr>
              <a:t>сертифікація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 (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</a:rPr>
              <a:t>здійснюється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</a:rPr>
              <a:t>освітнім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</a:rPr>
              <a:t>експертом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07704" y="3573016"/>
            <a:ext cx="70000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</a:rPr>
              <a:t>Загалом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</a:rPr>
              <a:t>цей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</a:rPr>
              <a:t>процес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</a:rPr>
              <a:t>може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</a:rPr>
              <a:t>виглядати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</a:rPr>
              <a:t>наступним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 чином:</a:t>
            </a:r>
          </a:p>
        </p:txBody>
      </p:sp>
    </p:spTree>
    <p:extLst>
      <p:ext uri="{BB962C8B-B14F-4D97-AF65-F5344CB8AC3E}">
        <p14:creationId xmlns:p14="http://schemas.microsoft.com/office/powerpoint/2010/main" val="2620159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880" y="-18596"/>
            <a:ext cx="5405906" cy="2471577"/>
          </a:xfrm>
        </p:spPr>
        <p:txBody>
          <a:bodyPr>
            <a:noAutofit/>
          </a:bodyPr>
          <a:lstStyle/>
          <a:p>
            <a:r>
              <a:rPr lang="uk-UA" sz="2800" dirty="0" smtClean="0">
                <a:solidFill>
                  <a:srgbClr val="00B050"/>
                </a:solidFill>
              </a:rPr>
              <a:t>В</a:t>
            </a:r>
            <a:r>
              <a:rPr lang="uk-UA" sz="2800" b="1" dirty="0" smtClean="0">
                <a:solidFill>
                  <a:srgbClr val="00B050"/>
                </a:solidFill>
              </a:rPr>
              <a:t>ідповідно до </a:t>
            </a:r>
            <a:r>
              <a:rPr lang="uk-UA" sz="2800" dirty="0" smtClean="0">
                <a:solidFill>
                  <a:srgbClr val="00B050"/>
                </a:solidFill>
              </a:rPr>
              <a:t>Т</a:t>
            </a:r>
            <a:r>
              <a:rPr lang="uk-UA" sz="2800" b="1" dirty="0" smtClean="0">
                <a:solidFill>
                  <a:srgbClr val="00B050"/>
                </a:solidFill>
              </a:rPr>
              <a:t>ипового положення про проведення </a:t>
            </a:r>
            <a:r>
              <a:rPr lang="uk-UA" sz="2800" b="1" dirty="0" err="1" smtClean="0">
                <a:solidFill>
                  <a:srgbClr val="00B050"/>
                </a:solidFill>
              </a:rPr>
              <a:t>супервізії</a:t>
            </a:r>
            <a:r>
              <a:rPr lang="uk-UA" sz="2800" b="1" dirty="0" smtClean="0">
                <a:solidFill>
                  <a:srgbClr val="00B050"/>
                </a:solidFill>
              </a:rPr>
              <a:t> впровадження </a:t>
            </a:r>
            <a:r>
              <a:rPr lang="uk-UA" sz="2800" dirty="0" smtClean="0">
                <a:solidFill>
                  <a:srgbClr val="00B050"/>
                </a:solidFill>
              </a:rPr>
              <a:t>К</a:t>
            </a:r>
            <a:r>
              <a:rPr lang="uk-UA" sz="2800" b="1" dirty="0" smtClean="0">
                <a:solidFill>
                  <a:srgbClr val="00B050"/>
                </a:solidFill>
              </a:rPr>
              <a:t>онцепції «</a:t>
            </a:r>
            <a:r>
              <a:rPr lang="uk-UA" sz="2800" dirty="0" smtClean="0">
                <a:solidFill>
                  <a:srgbClr val="00B050"/>
                </a:solidFill>
              </a:rPr>
              <a:t>Н</a:t>
            </a:r>
            <a:r>
              <a:rPr lang="uk-UA" sz="2800" b="1" dirty="0" smtClean="0">
                <a:solidFill>
                  <a:srgbClr val="00B050"/>
                </a:solidFill>
              </a:rPr>
              <a:t>ова українська школа»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07504" y="2636912"/>
            <a:ext cx="7884368" cy="392631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err="1" smtClean="0">
                <a:solidFill>
                  <a:srgbClr val="00B050"/>
                </a:solidFill>
              </a:rPr>
              <a:t>Супервізія</a:t>
            </a:r>
            <a:r>
              <a:rPr lang="uk-UA" sz="2800" dirty="0" smtClean="0"/>
              <a:t> </a:t>
            </a:r>
            <a:r>
              <a:rPr lang="uk-UA" sz="2800" b="1" dirty="0" smtClean="0"/>
              <a:t>розглядається  як інструмент професійної підтримки та професійного розвитку, що передбачає комплекс заходів із навчально-методичного супроводу педагогічних працівників закладів дошкільної та загальної середньої освіти </a:t>
            </a:r>
          </a:p>
          <a:p>
            <a:r>
              <a:rPr lang="uk-UA" sz="2800" dirty="0" smtClean="0"/>
              <a:t>в</a:t>
            </a:r>
            <a:r>
              <a:rPr lang="uk-UA" sz="2800" b="1" dirty="0" smtClean="0"/>
              <a:t> умовах реалізації завдань </a:t>
            </a:r>
          </a:p>
          <a:p>
            <a:r>
              <a:rPr lang="uk-UA" sz="2800" dirty="0" smtClean="0"/>
              <a:t>Н</a:t>
            </a:r>
            <a:r>
              <a:rPr lang="uk-UA" sz="2800" b="1" dirty="0" smtClean="0"/>
              <a:t>ової української школи</a:t>
            </a:r>
            <a:endParaRPr lang="ru-RU" sz="2800" b="1" dirty="0"/>
          </a:p>
        </p:txBody>
      </p:sp>
      <p:pic>
        <p:nvPicPr>
          <p:cNvPr id="7" name="Picture 2" descr="ÐÐ°ÑÑÐ¸Ð½ÐºÐ¸ Ð¿Ð¾ Ð·Ð°Ð¿ÑÐ¾ÑÑ ÐºÐ»Ð¸Ð¿Ð°ÑÑ Ð¿Ð¾Ð»Ð¾ÑÐºÐ° Ð¿Ð°Ð·Ð»Ð¾Ð²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335363"/>
            <a:ext cx="3635896" cy="35226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44624"/>
            <a:ext cx="3384376" cy="240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59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424" y="0"/>
            <a:ext cx="3113576" cy="3140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322548"/>
            <a:ext cx="6120680" cy="5908104"/>
          </a:xfrm>
        </p:spPr>
        <p:txBody>
          <a:bodyPr>
            <a:normAutofit fontScale="90000"/>
          </a:bodyPr>
          <a:lstStyle/>
          <a:p>
            <a:r>
              <a:rPr lang="uk-UA" sz="3600" b="1" dirty="0" err="1">
                <a:solidFill>
                  <a:srgbClr val="00B050"/>
                </a:solidFill>
              </a:rPr>
              <a:t>Супервізія</a:t>
            </a:r>
            <a:r>
              <a:rPr lang="uk-UA" sz="3600" dirty="0"/>
              <a:t> </a:t>
            </a:r>
            <a:r>
              <a:rPr lang="uk-UA" sz="3600" b="1" dirty="0"/>
              <a:t>–</a:t>
            </a:r>
            <a:r>
              <a:rPr lang="uk-UA" b="1" dirty="0"/>
              <a:t> новий для України напрям роботи з професіоналом, метою якого є:</a:t>
            </a:r>
            <a:br>
              <a:rPr lang="uk-UA" b="1" dirty="0"/>
            </a:br>
            <a:r>
              <a:rPr lang="uk-UA" b="1" dirty="0" smtClean="0"/>
              <a:t>- підвищення цілеспрямованості    </a:t>
            </a:r>
            <a:br>
              <a:rPr lang="uk-UA" b="1" dirty="0" smtClean="0"/>
            </a:br>
            <a:r>
              <a:rPr lang="uk-UA" b="1" dirty="0" smtClean="0"/>
              <a:t>  професійних дій;</a:t>
            </a:r>
            <a:r>
              <a:rPr lang="uk-UA" b="1" dirty="0"/>
              <a:t/>
            </a:r>
            <a:br>
              <a:rPr lang="uk-UA" b="1" dirty="0"/>
            </a:br>
            <a:r>
              <a:rPr lang="uk-UA" b="1" dirty="0" smtClean="0"/>
              <a:t>- підвищення кваліфікації;</a:t>
            </a:r>
            <a:r>
              <a:rPr lang="uk-UA" b="1" dirty="0"/>
              <a:t/>
            </a:r>
            <a:br>
              <a:rPr lang="uk-UA" b="1" dirty="0"/>
            </a:br>
            <a:r>
              <a:rPr lang="uk-UA" b="1" dirty="0" smtClean="0"/>
              <a:t>- збільшення </a:t>
            </a:r>
            <a:r>
              <a:rPr lang="uk-UA" b="1" dirty="0"/>
              <a:t>міри задоволення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  власною </a:t>
            </a:r>
            <a:r>
              <a:rPr lang="uk-UA" b="1" dirty="0"/>
              <a:t>працею.</a:t>
            </a:r>
            <a:br>
              <a:rPr lang="uk-UA" b="1" dirty="0"/>
            </a:br>
            <a:r>
              <a:rPr lang="uk-UA" b="1" u="sng" dirty="0"/>
              <a:t>Предметом</a:t>
            </a:r>
            <a:r>
              <a:rPr lang="uk-UA" b="1" dirty="0"/>
              <a:t> </a:t>
            </a:r>
            <a:r>
              <a:rPr lang="uk-UA" b="1" dirty="0" err="1"/>
              <a:t>супервізії</a:t>
            </a:r>
            <a:r>
              <a:rPr lang="uk-UA" b="1" dirty="0"/>
              <a:t> виступає аналіз усвідомлюваних і неусвідомлюваних потенційних можливостей </a:t>
            </a:r>
            <a:r>
              <a:rPr lang="uk-UA" b="1" dirty="0" smtClean="0"/>
              <a:t>педагога.</a:t>
            </a:r>
            <a:endParaRPr lang="uk-UA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424" y="3789040"/>
            <a:ext cx="3125153" cy="3056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3455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16632"/>
            <a:ext cx="8496944" cy="4248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dirty="0" err="1">
                <a:solidFill>
                  <a:srgbClr val="00B050"/>
                </a:solidFill>
              </a:rPr>
              <a:t>Супервізор</a:t>
            </a:r>
            <a:r>
              <a:rPr lang="ru-RU" sz="1600" dirty="0"/>
              <a:t> </a:t>
            </a:r>
            <a:r>
              <a:rPr lang="ru-RU" sz="1600" dirty="0" smtClean="0"/>
              <a:t>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- особа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,  яка  </a:t>
            </a:r>
            <a:r>
              <a:rPr lang="ru-RU" sz="1600" b="1" dirty="0" err="1">
                <a:solidFill>
                  <a:schemeClr val="accent3">
                    <a:lumMod val="50000"/>
                  </a:schemeClr>
                </a:solidFill>
              </a:rPr>
              <a:t>визначена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  для  </a:t>
            </a:r>
            <a:r>
              <a:rPr lang="ru-RU" sz="1600" b="1" dirty="0" err="1">
                <a:solidFill>
                  <a:schemeClr val="accent3">
                    <a:lumMod val="50000"/>
                  </a:schemeClr>
                </a:solidFill>
              </a:rPr>
              <a:t>здійснення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ru-RU" sz="1600" b="1" dirty="0" err="1">
                <a:solidFill>
                  <a:schemeClr val="accent3">
                    <a:lumMod val="50000"/>
                  </a:schemeClr>
                </a:solidFill>
              </a:rPr>
              <a:t>супервізії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ru-RU" sz="1600" b="1" dirty="0" err="1">
                <a:solidFill>
                  <a:schemeClr val="accent3">
                    <a:lumMod val="50000"/>
                  </a:schemeClr>
                </a:solidFill>
              </a:rPr>
              <a:t>осіб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1600" b="1" dirty="0" err="1">
                <a:solidFill>
                  <a:schemeClr val="accent3">
                    <a:lumMod val="50000"/>
                  </a:schemeClr>
                </a:solidFill>
              </a:rPr>
              <a:t>які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ru-RU" sz="1600" b="1" dirty="0" err="1">
                <a:solidFill>
                  <a:schemeClr val="accent3">
                    <a:lumMod val="50000"/>
                  </a:schemeClr>
                </a:solidFill>
              </a:rPr>
              <a:t>потребують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ru-RU" sz="1600" b="1" dirty="0" err="1">
                <a:solidFill>
                  <a:schemeClr val="accent3">
                    <a:lumMod val="50000"/>
                  </a:schemeClr>
                </a:solidFill>
              </a:rPr>
              <a:t>супервізії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,  з  метою  </a:t>
            </a:r>
            <a:r>
              <a:rPr lang="ru-RU" sz="1600" b="1" dirty="0" err="1">
                <a:solidFill>
                  <a:schemeClr val="accent3">
                    <a:lumMod val="50000"/>
                  </a:schemeClr>
                </a:solidFill>
              </a:rPr>
              <a:t>підвищення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ru-RU" sz="1600" b="1" dirty="0" err="1">
                <a:solidFill>
                  <a:schemeClr val="accent3">
                    <a:lumMod val="50000"/>
                  </a:schemeClr>
                </a:solidFill>
              </a:rPr>
              <a:t>їхньої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3">
                    <a:lumMod val="50000"/>
                  </a:schemeClr>
                </a:solidFill>
              </a:rPr>
              <a:t>компетентності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,  </a:t>
            </a:r>
            <a:r>
              <a:rPr lang="ru-RU" sz="1600" b="1" dirty="0" err="1">
                <a:solidFill>
                  <a:schemeClr val="accent3">
                    <a:lumMod val="50000"/>
                  </a:schemeClr>
                </a:solidFill>
              </a:rPr>
              <a:t>відповідального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ru-RU" sz="1600" b="1" dirty="0" err="1">
                <a:solidFill>
                  <a:schemeClr val="accent3">
                    <a:lumMod val="50000"/>
                  </a:schemeClr>
                </a:solidFill>
              </a:rPr>
              <a:t>виконання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ru-RU" sz="1600" b="1" dirty="0" err="1">
                <a:solidFill>
                  <a:schemeClr val="accent3">
                    <a:lumMod val="50000"/>
                  </a:schemeClr>
                </a:solidFill>
              </a:rPr>
              <a:t>посадових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3">
                    <a:lumMod val="50000"/>
                  </a:schemeClr>
                </a:solidFill>
              </a:rPr>
              <a:t>обов’язків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1600" b="1" dirty="0" err="1">
                <a:solidFill>
                  <a:schemeClr val="accent3">
                    <a:lumMod val="50000"/>
                  </a:schemeClr>
                </a:solidFill>
              </a:rPr>
              <a:t>підтримки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 та </a:t>
            </a:r>
            <a:r>
              <a:rPr lang="ru-RU" sz="1600" b="1" dirty="0" err="1">
                <a:solidFill>
                  <a:schemeClr val="accent3">
                    <a:lumMod val="50000"/>
                  </a:schemeClr>
                </a:solidFill>
              </a:rPr>
              <a:t>запобігання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3">
                    <a:lumMod val="50000"/>
                  </a:schemeClr>
                </a:solidFill>
              </a:rPr>
              <a:t>професійному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1600" b="1" dirty="0" err="1" smtClean="0">
                <a:solidFill>
                  <a:schemeClr val="accent3">
                    <a:lumMod val="50000"/>
                  </a:schemeClr>
                </a:solidFill>
              </a:rPr>
              <a:t>вигоранню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 (</a:t>
            </a:r>
            <a:r>
              <a:rPr lang="ru-RU" sz="1600" b="1" dirty="0" err="1" smtClean="0">
                <a:solidFill>
                  <a:schemeClr val="accent3">
                    <a:lumMod val="50000"/>
                  </a:schemeClr>
                </a:solidFill>
              </a:rPr>
              <a:t>згідно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1600" b="1" dirty="0" err="1" smtClean="0">
                <a:solidFill>
                  <a:schemeClr val="accent3">
                    <a:lumMod val="50000"/>
                  </a:schemeClr>
                </a:solidFill>
              </a:rPr>
              <a:t>Положення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).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err="1" smtClean="0">
                <a:solidFill>
                  <a:srgbClr val="00B050"/>
                </a:solidFill>
              </a:rPr>
              <a:t>С</a:t>
            </a:r>
            <a:r>
              <a:rPr lang="ru-RU" sz="1600" b="1" dirty="0" err="1" smtClean="0">
                <a:solidFill>
                  <a:srgbClr val="00B050"/>
                </a:solidFill>
              </a:rPr>
              <a:t>упервізор</a:t>
            </a:r>
            <a:r>
              <a:rPr lang="ru-RU" sz="1600" dirty="0" smtClean="0">
                <a:solidFill>
                  <a:srgbClr val="00B050"/>
                </a:solidFill>
              </a:rPr>
              <a:t> </a:t>
            </a:r>
            <a:r>
              <a:rPr lang="ru-RU" sz="1600" dirty="0">
                <a:solidFill>
                  <a:srgbClr val="00B050"/>
                </a:solidFill>
              </a:rPr>
              <a:t>(лат.,  </a:t>
            </a:r>
            <a:r>
              <a:rPr lang="en-US" sz="1600" dirty="0">
                <a:solidFill>
                  <a:srgbClr val="00B050"/>
                </a:solidFill>
              </a:rPr>
              <a:t>super  –  </a:t>
            </a:r>
            <a:r>
              <a:rPr lang="ru-RU" sz="1600" dirty="0" err="1">
                <a:solidFill>
                  <a:srgbClr val="00B050"/>
                </a:solidFill>
              </a:rPr>
              <a:t>зверху</a:t>
            </a:r>
            <a:r>
              <a:rPr lang="ru-RU" sz="1600" dirty="0">
                <a:solidFill>
                  <a:srgbClr val="00B050"/>
                </a:solidFill>
              </a:rPr>
              <a:t>,  </a:t>
            </a:r>
            <a:r>
              <a:rPr lang="en-US" sz="1600" dirty="0" err="1">
                <a:solidFill>
                  <a:srgbClr val="00B050"/>
                </a:solidFill>
              </a:rPr>
              <a:t>visio</a:t>
            </a:r>
            <a:r>
              <a:rPr lang="en-US" sz="1600" dirty="0">
                <a:solidFill>
                  <a:srgbClr val="00B050"/>
                </a:solidFill>
              </a:rPr>
              <a:t>  –  </a:t>
            </a:r>
            <a:r>
              <a:rPr lang="ru-RU" sz="1600" dirty="0" err="1">
                <a:solidFill>
                  <a:srgbClr val="00B050"/>
                </a:solidFill>
              </a:rPr>
              <a:t>бачення</a:t>
            </a:r>
            <a:r>
              <a:rPr lang="ru-RU" sz="1600" dirty="0">
                <a:solidFill>
                  <a:srgbClr val="00B050"/>
                </a:solidFill>
              </a:rPr>
              <a:t>) 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</a:rPr>
              <a:t>(</a:t>
            </a:r>
            <a:r>
              <a:rPr lang="ru-RU" sz="1600" b="1" dirty="0" err="1" smtClean="0">
                <a:solidFill>
                  <a:schemeClr val="accent3">
                    <a:lumMod val="75000"/>
                  </a:schemeClr>
                </a:solidFill>
              </a:rPr>
              <a:t>найближче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</a:rPr>
              <a:t> по </a:t>
            </a:r>
            <a:r>
              <a:rPr lang="ru-RU" sz="1600" b="1" dirty="0" err="1" smtClean="0">
                <a:solidFill>
                  <a:schemeClr val="accent3">
                    <a:lumMod val="75000"/>
                  </a:schemeClr>
                </a:solidFill>
              </a:rPr>
              <a:t>значенню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</a:rPr>
              <a:t> для нас - наставник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</a:rPr>
              <a:t>) – </a:t>
            </a:r>
            <a:r>
              <a:rPr lang="ru-RU" sz="1600" b="1" dirty="0" err="1">
                <a:solidFill>
                  <a:schemeClr val="accent3">
                    <a:lumMod val="75000"/>
                  </a:schemeClr>
                </a:solidFill>
              </a:rPr>
              <a:t>досвідчений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</a:rPr>
              <a:t> педагог, </a:t>
            </a:r>
            <a:r>
              <a:rPr lang="ru-RU" sz="1600" b="1" dirty="0" err="1">
                <a:solidFill>
                  <a:schemeClr val="accent3">
                    <a:lumMod val="75000"/>
                  </a:schemeClr>
                </a:solidFill>
              </a:rPr>
              <a:t>який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3">
                    <a:lumMod val="75000"/>
                  </a:schemeClr>
                </a:solidFill>
              </a:rPr>
              <a:t>надає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3">
                    <a:lumMod val="75000"/>
                  </a:schemeClr>
                </a:solidFill>
              </a:rPr>
              <a:t>професійну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3">
                    <a:lumMod val="75000"/>
                  </a:schemeClr>
                </a:solidFill>
              </a:rPr>
              <a:t>підтримку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3">
                    <a:lumMod val="75000"/>
                  </a:schemeClr>
                </a:solidFill>
              </a:rPr>
              <a:t>вчителю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</a:rPr>
              <a:t> у </a:t>
            </a:r>
            <a:r>
              <a:rPr lang="ru-RU" sz="1600" b="1" dirty="0" err="1">
                <a:solidFill>
                  <a:schemeClr val="accent3">
                    <a:lumMod val="75000"/>
                  </a:schemeClr>
                </a:solidFill>
              </a:rPr>
              <a:t>процесі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</a:rPr>
              <a:t>  </a:t>
            </a:r>
            <a:r>
              <a:rPr lang="ru-RU" sz="1600" b="1" dirty="0" err="1">
                <a:solidFill>
                  <a:schemeClr val="accent3">
                    <a:lumMod val="75000"/>
                  </a:schemeClr>
                </a:solidFill>
              </a:rPr>
              <a:t>осмислення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</a:rPr>
              <a:t>  </a:t>
            </a:r>
            <a:r>
              <a:rPr lang="ru-RU" sz="1600" b="1" dirty="0" err="1">
                <a:solidFill>
                  <a:schemeClr val="accent3">
                    <a:lumMod val="75000"/>
                  </a:schemeClr>
                </a:solidFill>
              </a:rPr>
              <a:t>власної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</a:rPr>
              <a:t>  практики, </a:t>
            </a:r>
            <a:r>
              <a:rPr lang="ru-RU" sz="1600" b="1" dirty="0" err="1">
                <a:solidFill>
                  <a:schemeClr val="accent3">
                    <a:lumMod val="75000"/>
                  </a:schemeClr>
                </a:solidFill>
              </a:rPr>
              <a:t>удосконалення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</a:rPr>
              <a:t>  </a:t>
            </a:r>
            <a:r>
              <a:rPr lang="ru-RU" sz="1600" b="1" dirty="0" err="1">
                <a:solidFill>
                  <a:schemeClr val="accent3">
                    <a:lumMod val="75000"/>
                  </a:schemeClr>
                </a:solidFill>
              </a:rPr>
              <a:t>її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</a:rPr>
              <a:t>  та  </a:t>
            </a:r>
            <a:r>
              <a:rPr lang="ru-RU" sz="1600" b="1" dirty="0" err="1">
                <a:solidFill>
                  <a:schemeClr val="accent3">
                    <a:lumMod val="75000"/>
                  </a:schemeClr>
                </a:solidFill>
              </a:rPr>
              <a:t>організації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</a:rPr>
              <a:t>  </a:t>
            </a:r>
            <a:r>
              <a:rPr lang="ru-RU" sz="1600" b="1" dirty="0" err="1">
                <a:solidFill>
                  <a:schemeClr val="accent3">
                    <a:lumMod val="75000"/>
                  </a:schemeClr>
                </a:solidFill>
              </a:rPr>
              <a:t>постійного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3">
                    <a:lumMod val="75000"/>
                  </a:schemeClr>
                </a:solidFill>
              </a:rPr>
              <a:t>професійного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3">
                    <a:lumMod val="75000"/>
                  </a:schemeClr>
                </a:solidFill>
              </a:rPr>
              <a:t>розвитку</a:t>
            </a:r>
            <a:r>
              <a:rPr lang="ru-RU" sz="1600" b="1" dirty="0">
                <a:solidFill>
                  <a:schemeClr val="accent3">
                    <a:lumMod val="75000"/>
                  </a:schemeClr>
                </a:solidFill>
              </a:rPr>
              <a:t>. </a:t>
            </a:r>
            <a:endParaRPr lang="ru-RU" sz="16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1600" b="1" dirty="0" err="1" smtClean="0">
                <a:solidFill>
                  <a:srgbClr val="0070C0"/>
                </a:solidFill>
              </a:rPr>
              <a:t>Супервізований</a:t>
            </a:r>
            <a:r>
              <a:rPr lang="ru-RU" sz="1600" b="1" dirty="0" smtClean="0">
                <a:solidFill>
                  <a:srgbClr val="0070C0"/>
                </a:solidFill>
              </a:rPr>
              <a:t> </a:t>
            </a:r>
            <a:r>
              <a:rPr lang="ru-RU" sz="1600" b="1" dirty="0">
                <a:solidFill>
                  <a:srgbClr val="0070C0"/>
                </a:solidFill>
              </a:rPr>
              <a:t>(</a:t>
            </a:r>
            <a:r>
              <a:rPr lang="ru-RU" sz="1600" b="1" dirty="0" err="1">
                <a:solidFill>
                  <a:srgbClr val="0070C0"/>
                </a:solidFill>
              </a:rPr>
              <a:t>супервізант</a:t>
            </a:r>
            <a:r>
              <a:rPr lang="ru-RU" sz="1600" b="1" dirty="0">
                <a:solidFill>
                  <a:srgbClr val="0070C0"/>
                </a:solidFill>
              </a:rPr>
              <a:t>) </a:t>
            </a:r>
            <a:r>
              <a:rPr lang="ru-RU" sz="1600" b="1" dirty="0" smtClean="0">
                <a:solidFill>
                  <a:srgbClr val="0070C0"/>
                </a:solidFill>
              </a:rPr>
              <a:t>- </a:t>
            </a: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</a:rPr>
              <a:t>особа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, яка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отримує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супервізію</a:t>
            </a: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b="1" dirty="0" err="1" smtClean="0">
                <a:solidFill>
                  <a:srgbClr val="00B050"/>
                </a:solidFill>
              </a:rPr>
              <a:t>Супервізія</a:t>
            </a:r>
            <a:r>
              <a:rPr lang="ru-RU" sz="1600" dirty="0" smtClean="0"/>
              <a:t> 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-  </a:t>
            </a:r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</a:rPr>
              <a:t>технологія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</a:rPr>
              <a:t>супроводу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</a:rPr>
              <a:t>професійної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</a:rPr>
              <a:t>діяльності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</a:rPr>
              <a:t>вчителя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,  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</a:rPr>
              <a:t>що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</a:rPr>
              <a:t>базується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на </a:t>
            </a:r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</a:rPr>
              <a:t>партнерському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</a:rPr>
              <a:t>підході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;</a:t>
            </a:r>
          </a:p>
          <a:p>
            <a:pPr>
              <a:buFont typeface="Wingdings" pitchFamily="2" charset="2"/>
              <a:buChar char="Ø"/>
            </a:pPr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</a:rPr>
              <a:t>передбачає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</a:rPr>
              <a:t>спільне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</a:rPr>
              <a:t>планування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,  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</a:rPr>
              <a:t>самооцінку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  і </a:t>
            </a:r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</a:rPr>
              <a:t>спостереження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за практикою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педагога;</a:t>
            </a:r>
          </a:p>
          <a:p>
            <a:pPr>
              <a:buFont typeface="Wingdings" pitchFamily="2" charset="2"/>
              <a:buChar char="Ø"/>
            </a:pPr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</a:rPr>
              <a:t>осмислення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 практики;</a:t>
            </a:r>
          </a:p>
          <a:p>
            <a:pPr>
              <a:buFont typeface="Wingdings" pitchFamily="2" charset="2"/>
              <a:buChar char="Ø"/>
            </a:pPr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</a:rPr>
              <a:t>окреслення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</a:rPr>
              <a:t>цілей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</a:rPr>
              <a:t>професійного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</a:rPr>
              <a:t>розвитку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38115" y="4365104"/>
            <a:ext cx="723981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rgbClr val="0070C0"/>
                </a:solidFill>
              </a:rPr>
              <a:t>Основною  </a:t>
            </a:r>
            <a:r>
              <a:rPr lang="uk-UA" b="1" dirty="0">
                <a:solidFill>
                  <a:srgbClr val="0070C0"/>
                </a:solidFill>
              </a:rPr>
              <a:t>метою  </a:t>
            </a:r>
            <a:r>
              <a:rPr lang="uk-UA" b="1" dirty="0">
                <a:solidFill>
                  <a:srgbClr val="002060"/>
                </a:solidFill>
              </a:rPr>
              <a:t>проведення  </a:t>
            </a:r>
            <a:r>
              <a:rPr lang="uk-UA" b="1" dirty="0" err="1">
                <a:solidFill>
                  <a:srgbClr val="002060"/>
                </a:solidFill>
              </a:rPr>
              <a:t>супервізії</a:t>
            </a:r>
            <a:r>
              <a:rPr lang="uk-UA" b="1" dirty="0">
                <a:solidFill>
                  <a:srgbClr val="002060"/>
                </a:solidFill>
              </a:rPr>
              <a:t>  є  комплекс  заходів  з  </a:t>
            </a:r>
            <a:r>
              <a:rPr lang="uk-UA" b="1" dirty="0" smtClean="0">
                <a:solidFill>
                  <a:srgbClr val="002060"/>
                </a:solidFill>
              </a:rPr>
              <a:t>навчально-методичного  </a:t>
            </a:r>
            <a:r>
              <a:rPr lang="uk-UA" b="1" dirty="0">
                <a:solidFill>
                  <a:srgbClr val="002060"/>
                </a:solidFill>
              </a:rPr>
              <a:t>супроводу,  професійна  підтримка  та  професійний  розвиток </a:t>
            </a:r>
            <a:r>
              <a:rPr lang="uk-UA" b="1" dirty="0" smtClean="0">
                <a:solidFill>
                  <a:srgbClr val="002060"/>
                </a:solidFill>
              </a:rPr>
              <a:t>тренерів</a:t>
            </a:r>
            <a:r>
              <a:rPr lang="uk-UA" b="1" dirty="0">
                <a:solidFill>
                  <a:srgbClr val="002060"/>
                </a:solidFill>
              </a:rPr>
              <a:t>,  тренерів-педагогів,  педагогічних  працівників  закладів  дошкільної  і </a:t>
            </a:r>
            <a:r>
              <a:rPr lang="uk-UA" b="1" dirty="0" smtClean="0">
                <a:solidFill>
                  <a:srgbClr val="002060"/>
                </a:solidFill>
              </a:rPr>
              <a:t>загальної </a:t>
            </a:r>
            <a:r>
              <a:rPr lang="uk-UA" b="1" dirty="0">
                <a:solidFill>
                  <a:srgbClr val="002060"/>
                </a:solidFill>
              </a:rPr>
              <a:t>середньої освіти.  </a:t>
            </a:r>
          </a:p>
        </p:txBody>
      </p:sp>
      <p:pic>
        <p:nvPicPr>
          <p:cNvPr id="4" name="Picture 2" descr="ÐÐ°ÑÑÐ¸Ð½ÐºÐ¸ Ð¿Ð¾ Ð·Ð°Ð¿ÑÐ¾ÑÑ ÐºÐ»Ð¸Ð¿Ð°ÑÑ Ð¿Ð¾Ð»Ð¾ÑÐºÐ° Ð¿Ð°Ð·Ð»Ð¾Ð²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29200"/>
            <a:ext cx="9144000" cy="17167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0316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692696"/>
            <a:ext cx="8424936" cy="6048672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uk-UA" b="1" dirty="0" smtClean="0">
                <a:solidFill>
                  <a:schemeClr val="tx2">
                    <a:lumMod val="50000"/>
                  </a:schemeClr>
                </a:solidFill>
              </a:rPr>
              <a:t>здійснення  </a:t>
            </a:r>
            <a:r>
              <a:rPr lang="uk-UA" b="1" dirty="0">
                <a:solidFill>
                  <a:schemeClr val="tx2">
                    <a:lumMod val="50000"/>
                  </a:schemeClr>
                </a:solidFill>
              </a:rPr>
              <a:t>навчально-методичного  супроводу  професійної  діяльності </a:t>
            </a:r>
            <a:r>
              <a:rPr lang="uk-UA" b="1" dirty="0" smtClean="0">
                <a:solidFill>
                  <a:schemeClr val="tx2">
                    <a:lumMod val="50000"/>
                  </a:schemeClr>
                </a:solidFill>
              </a:rPr>
              <a:t>суб’єктів </a:t>
            </a:r>
            <a:r>
              <a:rPr lang="uk-UA" b="1" dirty="0">
                <a:solidFill>
                  <a:schemeClr val="tx2">
                    <a:lumMod val="50000"/>
                  </a:schemeClr>
                </a:solidFill>
              </a:rPr>
              <a:t>освітнього і управлінського процесів; </a:t>
            </a:r>
          </a:p>
          <a:p>
            <a:pPr>
              <a:buFont typeface="Wingdings" pitchFamily="2" charset="2"/>
              <a:buChar char="Ø"/>
            </a:pPr>
            <a:r>
              <a:rPr lang="uk-UA" b="1" dirty="0" smtClean="0">
                <a:solidFill>
                  <a:schemeClr val="tx2">
                    <a:lumMod val="50000"/>
                  </a:schemeClr>
                </a:solidFill>
              </a:rPr>
              <a:t>підтримка  </a:t>
            </a:r>
            <a:r>
              <a:rPr lang="uk-UA" b="1" dirty="0">
                <a:solidFill>
                  <a:schemeClr val="tx2">
                    <a:lumMod val="50000"/>
                  </a:schemeClr>
                </a:solidFill>
              </a:rPr>
              <a:t>процесу  професійного  розвитку  тренерів,  педагогів-тренерів, </a:t>
            </a:r>
            <a:r>
              <a:rPr lang="uk-UA" b="1" dirty="0" smtClean="0">
                <a:solidFill>
                  <a:schemeClr val="tx2">
                    <a:lumMod val="50000"/>
                  </a:schemeClr>
                </a:solidFill>
              </a:rPr>
              <a:t>педагогічних </a:t>
            </a:r>
            <a:r>
              <a:rPr lang="uk-UA" b="1" dirty="0">
                <a:solidFill>
                  <a:schemeClr val="tx2">
                    <a:lumMod val="50000"/>
                  </a:schemeClr>
                </a:solidFill>
              </a:rPr>
              <a:t>і управлінських кадрів закладів дошкільної і загальної середньої </a:t>
            </a:r>
            <a:r>
              <a:rPr lang="uk-UA" b="1" dirty="0" smtClean="0">
                <a:solidFill>
                  <a:schemeClr val="tx2">
                    <a:lumMod val="50000"/>
                  </a:schemeClr>
                </a:solidFill>
              </a:rPr>
              <a:t>освіти</a:t>
            </a:r>
            <a:r>
              <a:rPr lang="uk-UA" b="1" dirty="0">
                <a:solidFill>
                  <a:schemeClr val="tx2">
                    <a:lumMod val="50000"/>
                  </a:schemeClr>
                </a:solidFill>
              </a:rPr>
              <a:t>; </a:t>
            </a:r>
          </a:p>
          <a:p>
            <a:pPr>
              <a:buFont typeface="Wingdings" pitchFamily="2" charset="2"/>
              <a:buChar char="Ø"/>
            </a:pPr>
            <a:r>
              <a:rPr lang="uk-UA" b="1" dirty="0" smtClean="0">
                <a:solidFill>
                  <a:schemeClr val="tx2">
                    <a:lumMod val="50000"/>
                  </a:schemeClr>
                </a:solidFill>
              </a:rPr>
              <a:t>консультування  </a:t>
            </a:r>
            <a:r>
              <a:rPr lang="uk-UA" b="1" dirty="0">
                <a:solidFill>
                  <a:schemeClr val="tx2">
                    <a:lumMod val="50000"/>
                  </a:schemeClr>
                </a:solidFill>
              </a:rPr>
              <a:t>учасників  освітнього  процесу  з  актуальних  питань </a:t>
            </a:r>
            <a:r>
              <a:rPr lang="uk-UA" b="1" dirty="0" smtClean="0">
                <a:solidFill>
                  <a:schemeClr val="tx2">
                    <a:lumMod val="50000"/>
                  </a:schemeClr>
                </a:solidFill>
              </a:rPr>
              <a:t>впровадження  </a:t>
            </a:r>
            <a:r>
              <a:rPr lang="uk-UA" b="1" dirty="0">
                <a:solidFill>
                  <a:schemeClr val="tx2">
                    <a:lumMod val="50000"/>
                  </a:schemeClr>
                </a:solidFill>
              </a:rPr>
              <a:t>Концепції  НУШ,  освітніх  програм  і  навчальних  </a:t>
            </a:r>
            <a:r>
              <a:rPr lang="uk-UA" b="1" dirty="0" smtClean="0">
                <a:solidFill>
                  <a:schemeClr val="tx2">
                    <a:lumMod val="50000"/>
                  </a:schemeClr>
                </a:solidFill>
              </a:rPr>
              <a:t>планів; </a:t>
            </a:r>
          </a:p>
          <a:p>
            <a:pPr>
              <a:buFont typeface="Wingdings" pitchFamily="2" charset="2"/>
              <a:buChar char="Ø"/>
            </a:pPr>
            <a:r>
              <a:rPr lang="uk-UA" b="1" dirty="0" smtClean="0">
                <a:solidFill>
                  <a:schemeClr val="tx2">
                    <a:lumMod val="50000"/>
                  </a:schemeClr>
                </a:solidFill>
              </a:rPr>
              <a:t>впровадження  </a:t>
            </a:r>
            <a:r>
              <a:rPr lang="uk-UA" b="1" dirty="0">
                <a:solidFill>
                  <a:schemeClr val="tx2">
                    <a:lumMod val="50000"/>
                  </a:schemeClr>
                </a:solidFill>
              </a:rPr>
              <a:t>сучасних  технологій  навчання,  використання  </a:t>
            </a:r>
            <a:r>
              <a:rPr lang="uk-UA" b="1" dirty="0" smtClean="0">
                <a:solidFill>
                  <a:schemeClr val="tx2">
                    <a:lumMod val="50000"/>
                  </a:schemeClr>
                </a:solidFill>
              </a:rPr>
              <a:t>інформаційно-комунікаційних </a:t>
            </a:r>
            <a:r>
              <a:rPr lang="uk-UA" b="1" dirty="0">
                <a:solidFill>
                  <a:schemeClr val="tx2">
                    <a:lumMod val="50000"/>
                  </a:schemeClr>
                </a:solidFill>
              </a:rPr>
              <a:t>і цифрових технологій тощо; </a:t>
            </a:r>
          </a:p>
          <a:p>
            <a:pPr>
              <a:buFont typeface="Wingdings" pitchFamily="2" charset="2"/>
              <a:buChar char="Ø"/>
            </a:pPr>
            <a:r>
              <a:rPr lang="uk-UA" b="1" dirty="0" smtClean="0">
                <a:solidFill>
                  <a:schemeClr val="tx2">
                    <a:lumMod val="50000"/>
                  </a:schemeClr>
                </a:solidFill>
              </a:rPr>
              <a:t>наставництво</a:t>
            </a:r>
            <a:r>
              <a:rPr lang="uk-UA" b="1" dirty="0">
                <a:solidFill>
                  <a:schemeClr val="tx2">
                    <a:lumMod val="50000"/>
                  </a:schemeClr>
                </a:solidFill>
              </a:rPr>
              <a:t>, спрямоване на розвиток професійної компетентності педагогів, </a:t>
            </a:r>
            <a:r>
              <a:rPr lang="uk-UA" b="1" dirty="0" smtClean="0">
                <a:solidFill>
                  <a:schemeClr val="tx2">
                    <a:lumMod val="50000"/>
                  </a:schemeClr>
                </a:solidFill>
              </a:rPr>
              <a:t>тренерів</a:t>
            </a:r>
            <a:r>
              <a:rPr lang="uk-UA" b="1" dirty="0">
                <a:solidFill>
                  <a:schemeClr val="tx2">
                    <a:lumMod val="50000"/>
                  </a:schemeClr>
                </a:solidFill>
              </a:rPr>
              <a:t>,  педагогів-тренерів,  керівників  (заступників  керівників)  закладів </a:t>
            </a:r>
            <a:r>
              <a:rPr lang="uk-UA" b="1" dirty="0" smtClean="0">
                <a:solidFill>
                  <a:schemeClr val="tx2">
                    <a:lumMod val="50000"/>
                  </a:schemeClr>
                </a:solidFill>
              </a:rPr>
              <a:t>освіти</a:t>
            </a:r>
            <a:r>
              <a:rPr lang="uk-UA" b="1" dirty="0">
                <a:solidFill>
                  <a:schemeClr val="tx2">
                    <a:lumMod val="50000"/>
                  </a:schemeClr>
                </a:solidFill>
              </a:rPr>
              <a:t>; </a:t>
            </a:r>
            <a:endParaRPr lang="uk-UA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uk-UA" b="1" dirty="0" smtClean="0">
                <a:solidFill>
                  <a:schemeClr val="tx2">
                    <a:lumMod val="50000"/>
                  </a:schemeClr>
                </a:solidFill>
              </a:rPr>
              <a:t>сприяння </a:t>
            </a:r>
            <a:r>
              <a:rPr lang="uk-UA" b="1" dirty="0">
                <a:solidFill>
                  <a:schemeClr val="tx2">
                    <a:lumMod val="50000"/>
                  </a:schemeClr>
                </a:solidFill>
              </a:rPr>
              <a:t>налагодженню партнерської взаємодії школи, влади і громад різних </a:t>
            </a:r>
            <a:r>
              <a:rPr lang="uk-UA" b="1" dirty="0" smtClean="0">
                <a:solidFill>
                  <a:schemeClr val="tx2">
                    <a:lumMod val="50000"/>
                  </a:schemeClr>
                </a:solidFill>
              </a:rPr>
              <a:t>рівнів  </a:t>
            </a:r>
            <a:r>
              <a:rPr lang="uk-UA" b="1" dirty="0">
                <a:solidFill>
                  <a:schemeClr val="tx2">
                    <a:lumMod val="50000"/>
                  </a:schemeClr>
                </a:solidFill>
              </a:rPr>
              <a:t>задля  реалізації  завдань  НУШ,  побудови  демократичної  моделі </a:t>
            </a:r>
            <a:r>
              <a:rPr lang="uk-UA" b="1" dirty="0" smtClean="0">
                <a:solidFill>
                  <a:schemeClr val="tx2">
                    <a:lumMod val="50000"/>
                  </a:schemeClr>
                </a:solidFill>
              </a:rPr>
              <a:t>управління </a:t>
            </a:r>
            <a:r>
              <a:rPr lang="uk-UA" b="1" dirty="0">
                <a:solidFill>
                  <a:schemeClr val="tx2">
                    <a:lumMod val="50000"/>
                  </a:schemeClr>
                </a:solidFill>
              </a:rPr>
              <a:t>закладом. 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467600" cy="580926"/>
          </a:xfrm>
        </p:spPr>
        <p:txBody>
          <a:bodyPr/>
          <a:lstStyle/>
          <a:p>
            <a:pPr algn="ctr"/>
            <a:r>
              <a:rPr lang="ru-RU" b="1" dirty="0" err="1"/>
              <a:t>Завдання</a:t>
            </a:r>
            <a:r>
              <a:rPr lang="ru-RU" b="1" dirty="0"/>
              <a:t> </a:t>
            </a:r>
            <a:r>
              <a:rPr lang="ru-RU" b="1" dirty="0" err="1"/>
              <a:t>суперв</a:t>
            </a:r>
            <a:r>
              <a:rPr lang="en-US" b="1" dirty="0"/>
              <a:t>i</a:t>
            </a:r>
            <a:r>
              <a:rPr lang="ru-RU" b="1" dirty="0"/>
              <a:t>з</a:t>
            </a:r>
            <a:r>
              <a:rPr lang="en-US" b="1" dirty="0"/>
              <a:t>i</a:t>
            </a:r>
            <a:r>
              <a:rPr lang="ru-RU" b="1" dirty="0" smtClean="0"/>
              <a:t>ї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579457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2564904"/>
            <a:ext cx="8280920" cy="4088485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ru-RU" b="1" dirty="0" err="1" smtClean="0">
                <a:solidFill>
                  <a:schemeClr val="bg2">
                    <a:lumMod val="10000"/>
                  </a:schemeClr>
                </a:solidFill>
              </a:rPr>
              <a:t>впровадження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НУШ;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err="1" smtClean="0">
                <a:solidFill>
                  <a:schemeClr val="bg2">
                    <a:lumMod val="10000"/>
                  </a:schemeClr>
                </a:solidFill>
              </a:rPr>
              <a:t>реалізації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 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</a:rPr>
              <a:t>освітніх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 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</a:rPr>
              <a:t>програм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  і 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</a:rPr>
              <a:t>навчальних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bg2">
                    <a:lumMod val="10000"/>
                  </a:schemeClr>
                </a:solidFill>
              </a:rPr>
              <a:t>планів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</a:rPr>
              <a:t>організації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</a:rPr>
              <a:t>освітнього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</a:rPr>
              <a:t>середовища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err="1" smtClean="0">
                <a:solidFill>
                  <a:schemeClr val="bg2">
                    <a:lumMod val="10000"/>
                  </a:schemeClr>
                </a:solidFill>
              </a:rPr>
              <a:t>впровадження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</a:rPr>
              <a:t>сучасних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 методик і </a:t>
            </a:r>
            <a:r>
              <a:rPr lang="ru-RU" b="1" dirty="0" err="1" smtClean="0">
                <a:solidFill>
                  <a:schemeClr val="bg2">
                    <a:lumMod val="10000"/>
                  </a:schemeClr>
                </a:solidFill>
              </a:rPr>
              <a:t>технологій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</a:rPr>
              <a:t>навчання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err="1" smtClean="0">
                <a:solidFill>
                  <a:schemeClr val="bg2">
                    <a:lumMod val="10000"/>
                  </a:schemeClr>
                </a:solidFill>
              </a:rPr>
              <a:t>використання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</a:rPr>
              <a:t>інформаційно-комунікаційних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і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</a:rPr>
              <a:t>цифрових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bg2">
                    <a:lumMod val="10000"/>
                  </a:schemeClr>
                </a:solidFill>
              </a:rPr>
              <a:t>технологій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err="1" smtClean="0">
                <a:solidFill>
                  <a:schemeClr val="bg2">
                    <a:lumMod val="10000"/>
                  </a:schemeClr>
                </a:solidFill>
              </a:rPr>
              <a:t>самоосвіти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та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</a:rPr>
              <a:t>самовдосконалення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;</a:t>
            </a:r>
          </a:p>
          <a:p>
            <a:pPr>
              <a:buFont typeface="Wingdings" pitchFamily="2" charset="2"/>
              <a:buChar char="Ø"/>
            </a:pPr>
            <a:r>
              <a:rPr lang="ru-RU" b="1" dirty="0" err="1" smtClean="0">
                <a:solidFill>
                  <a:schemeClr val="bg2">
                    <a:lumMod val="10000"/>
                  </a:schemeClr>
                </a:solidFill>
              </a:rPr>
              <a:t>побудови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</a:rPr>
              <a:t>демократичної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</a:rPr>
              <a:t>моделі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</a:rPr>
              <a:t>управління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закладом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</a:rPr>
              <a:t>освіти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5" y="24050"/>
            <a:ext cx="2016224" cy="23694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23729" y="116632"/>
            <a:ext cx="662473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dirty="0" smtClean="0">
                <a:solidFill>
                  <a:srgbClr val="00B050"/>
                </a:solidFill>
              </a:rPr>
              <a:t>Подумайте і пропишіть в чому може полягати допомога супервізора для Вас</a:t>
            </a:r>
            <a:endParaRPr lang="uk-UA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1175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572</TotalTime>
  <Words>679</Words>
  <Application>Microsoft Office PowerPoint</Application>
  <PresentationFormat>Экран (4:3)</PresentationFormat>
  <Paragraphs>57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Эркер</vt:lpstr>
      <vt:lpstr>Тема Office</vt:lpstr>
      <vt:lpstr>СУПЕРВІЗІЯ В СУЧАСНОМУ ОСВІТНЬОМУ КОНТЕКСТІ. НОРМАТИВНО - ПРАВОВЕ ЗАБЕЗПЕЧЕННЯ.</vt:lpstr>
      <vt:lpstr>Презентация PowerPoint</vt:lpstr>
      <vt:lpstr>ПЛАН</vt:lpstr>
      <vt:lpstr>Презентация PowerPoint</vt:lpstr>
      <vt:lpstr>Відповідно до Типового положення про проведення супервізії впровадження Концепції «Нова українська школа»</vt:lpstr>
      <vt:lpstr>Супервізія – новий для України напрям роботи з професіоналом, метою якого є: - підвищення цілеспрямованості       професійних дій; - підвищення кваліфікації; - збільшення міри задоволення    власною працею. Предметом супервізії виступає аналіз усвідомлюваних і неусвідомлюваних потенційних можливостей педагога.</vt:lpstr>
      <vt:lpstr>Презентация PowerPoint</vt:lpstr>
      <vt:lpstr>Завдання супервiзiї</vt:lpstr>
      <vt:lpstr>Презентация PowerPoint</vt:lpstr>
      <vt:lpstr>Презентация PowerPoint</vt:lpstr>
      <vt:lpstr>Хто може бути супервiзором? </vt:lpstr>
      <vt:lpstr>Нормативно-правове  забезпечення  наставництва  і  проведення  супервізії:  </vt:lpstr>
      <vt:lpstr>Вправа «Коло думок» «Чому супервізія?»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СУПЕРВІЗІЯ В СУЧАСНОМУ ОСВІТНЬОМУ КОНТЕКСТІ. НОРМАТИВНО ПРАВОВЕ ЗАБЕЗПЕЧЕННЯ.</dc:title>
  <dc:creator>CENTER</dc:creator>
  <cp:lastModifiedBy>Irina</cp:lastModifiedBy>
  <cp:revision>103</cp:revision>
  <dcterms:created xsi:type="dcterms:W3CDTF">2021-02-08T06:53:04Z</dcterms:created>
  <dcterms:modified xsi:type="dcterms:W3CDTF">2022-09-06T08:43:14Z</dcterms:modified>
</cp:coreProperties>
</file>